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5" r:id="rId3"/>
    <p:sldId id="266" r:id="rId4"/>
    <p:sldId id="257" r:id="rId5"/>
    <p:sldId id="258" r:id="rId6"/>
    <p:sldId id="262" r:id="rId7"/>
    <p:sldId id="259" r:id="rId8"/>
    <p:sldId id="260" r:id="rId9"/>
    <p:sldId id="261" r:id="rId10"/>
    <p:sldId id="264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DE42-A01D-4596-BD5B-AE97183BBA48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84BBB31-A5DC-4BBD-9A79-DA1C35EFF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5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DE42-A01D-4596-BD5B-AE97183BBA48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84BBB31-A5DC-4BBD-9A79-DA1C35EFF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8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DE42-A01D-4596-BD5B-AE97183BBA48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84BBB31-A5DC-4BBD-9A79-DA1C35EFF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1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DE42-A01D-4596-BD5B-AE97183BBA48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84BBB31-A5DC-4BBD-9A79-DA1C35EFF27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4914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DE42-A01D-4596-BD5B-AE97183BBA48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84BBB31-A5DC-4BBD-9A79-DA1C35EFF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32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DE42-A01D-4596-BD5B-AE97183BBA48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BB31-A5DC-4BBD-9A79-DA1C35EFF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58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DE42-A01D-4596-BD5B-AE97183BBA48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BB31-A5DC-4BBD-9A79-DA1C35EFF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11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DE42-A01D-4596-BD5B-AE97183BBA48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BB31-A5DC-4BBD-9A79-DA1C35EFF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96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EF7DE42-A01D-4596-BD5B-AE97183BBA48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84BBB31-A5DC-4BBD-9A79-DA1C35EFF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7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DE42-A01D-4596-BD5B-AE97183BBA48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BB31-A5DC-4BBD-9A79-DA1C35EFF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8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DE42-A01D-4596-BD5B-AE97183BBA48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84BBB31-A5DC-4BBD-9A79-DA1C35EFF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9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DE42-A01D-4596-BD5B-AE97183BBA48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BB31-A5DC-4BBD-9A79-DA1C35EFF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7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DE42-A01D-4596-BD5B-AE97183BBA48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BB31-A5DC-4BBD-9A79-DA1C35EFF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0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DE42-A01D-4596-BD5B-AE97183BBA48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BB31-A5DC-4BBD-9A79-DA1C35EFF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2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DE42-A01D-4596-BD5B-AE97183BBA48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BB31-A5DC-4BBD-9A79-DA1C35EFF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4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DE42-A01D-4596-BD5B-AE97183BBA48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BB31-A5DC-4BBD-9A79-DA1C35EFF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9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DE42-A01D-4596-BD5B-AE97183BBA48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BB31-A5DC-4BBD-9A79-DA1C35EFF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5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7DE42-A01D-4596-BD5B-AE97183BBA48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BBB31-A5DC-4BBD-9A79-DA1C35EFF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63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8DD36-0E92-4344-BCF3-3A8D1A83A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6666" y="3075677"/>
            <a:ext cx="8986383" cy="706645"/>
          </a:xfrm>
        </p:spPr>
        <p:txBody>
          <a:bodyPr/>
          <a:lstStyle/>
          <a:p>
            <a:r>
              <a:rPr lang="en-US" sz="4200" dirty="0"/>
              <a:t>Spectral Analysis of Solar-type Stars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0CF48E-4F00-4343-8658-28540D329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3597" y="4461112"/>
            <a:ext cx="6969238" cy="111768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rebuchet MS (Body)"/>
              </a:rPr>
              <a:t>Collin Lewin, </a:t>
            </a:r>
            <a:r>
              <a:rPr lang="en-US" sz="2400" i="1" dirty="0">
                <a:latin typeface="Trebuchet MS (Body)"/>
              </a:rPr>
              <a:t>University of Arizona</a:t>
            </a:r>
            <a:endParaRPr lang="en-US" sz="2400" dirty="0">
              <a:latin typeface="Trebuchet MS (Body)"/>
            </a:endParaRPr>
          </a:p>
          <a:p>
            <a:r>
              <a:rPr lang="en-US" sz="2400" dirty="0">
                <a:latin typeface="Trebuchet MS (Body)"/>
              </a:rPr>
              <a:t>Ellen Howell,</a:t>
            </a:r>
            <a:r>
              <a:rPr lang="en-US" sz="2400" i="1" dirty="0">
                <a:latin typeface="Trebuchet MS (Body)"/>
              </a:rPr>
              <a:t> OSIRIS-</a:t>
            </a:r>
            <a:r>
              <a:rPr lang="en-US" sz="2400" i="1" dirty="0" err="1">
                <a:latin typeface="Trebuchet MS (Body)"/>
              </a:rPr>
              <a:t>REx</a:t>
            </a:r>
            <a:r>
              <a:rPr lang="en-US" sz="2400" i="1" dirty="0">
                <a:latin typeface="Trebuchet MS (Body)"/>
              </a:rPr>
              <a:t> Data Science Team</a:t>
            </a:r>
            <a:endParaRPr lang="en-US" sz="2400" dirty="0">
              <a:latin typeface="Trebuchet MS (Body)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3EB7446-E055-4B57-BEE4-175A3EA636CD}"/>
              </a:ext>
            </a:extLst>
          </p:cNvPr>
          <p:cNvGrpSpPr/>
          <p:nvPr/>
        </p:nvGrpSpPr>
        <p:grpSpPr>
          <a:xfrm>
            <a:off x="79629" y="5835377"/>
            <a:ext cx="12032742" cy="963853"/>
            <a:chOff x="79629" y="5835377"/>
            <a:chExt cx="12032742" cy="96385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8C67B74-78B3-48E8-B9EA-B9DAFBB63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629" y="5869068"/>
              <a:ext cx="1065321" cy="891459"/>
            </a:xfrm>
            <a:prstGeom prst="rect">
              <a:avLst/>
            </a:prstGeom>
          </p:spPr>
        </p:pic>
        <p:pic>
          <p:nvPicPr>
            <p:cNvPr id="10" name="Picture 2" descr="Image result for osiris rex logo">
              <a:extLst>
                <a:ext uri="{FF2B5EF4-FFF2-40B4-BE49-F238E27FC236}">
                  <a16:creationId xmlns:a16="http://schemas.microsoft.com/office/drawing/2014/main" id="{80977BD0-C449-4DFF-B267-969E314081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425" y="5869068"/>
              <a:ext cx="1078946" cy="930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s://spacegrant.arizona.edu/sites/spacegrant.arizona.edu/files/about/logos/azsgc_logo_transparent_lg.png">
              <a:extLst>
                <a:ext uri="{FF2B5EF4-FFF2-40B4-BE49-F238E27FC236}">
                  <a16:creationId xmlns:a16="http://schemas.microsoft.com/office/drawing/2014/main" id="{DCB023D5-0733-4ABE-B798-D2F8D2EA1C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3041" r="-3001" b="17519"/>
            <a:stretch/>
          </p:blipFill>
          <p:spPr bwMode="auto">
            <a:xfrm>
              <a:off x="7451941" y="5898113"/>
              <a:ext cx="914400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https://spacegrant.arizona.edu/sites/spacegrant.arizona.edu/files/about/logos/nic_print3600x2993ppi.png">
              <a:extLst>
                <a:ext uri="{FF2B5EF4-FFF2-40B4-BE49-F238E27FC236}">
                  <a16:creationId xmlns:a16="http://schemas.microsoft.com/office/drawing/2014/main" id="{17B2C77E-FB21-407A-AA60-AA46705F8E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739" y="5835377"/>
              <a:ext cx="1065321" cy="885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509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39"/>
    </mc:Choice>
    <mc:Fallback xmlns="">
      <p:transition spd="slow" advTm="1653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4C18C-7821-4CD9-9B8D-533F774C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Findings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B01B31B7-960F-4C4E-9C33-E402644AC3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9054" y="1311676"/>
                <a:ext cx="11962946" cy="4234647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endParaRPr lang="en-US" sz="3200" i="1" dirty="0"/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9 years of data from NASA Infrared Telescope Facility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700 observations of approx. 120 potential candidates </a:t>
                </a:r>
              </a:p>
              <a:p>
                <a:pPr>
                  <a:lnSpc>
                    <a:spcPct val="20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10-20% spectrally similar to the Sun and consistent over time</a:t>
                </a:r>
              </a:p>
              <a:p>
                <a:pPr lvl="1">
                  <a:lnSpc>
                    <a:spcPct val="10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endParaRPr lang="en-US" sz="32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Publish entire star set with quality of each star as an analog for observers 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sz="3200" dirty="0"/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sz="3200" dirty="0"/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endParaRPr lang="en-US" sz="3200" dirty="0"/>
              </a:p>
              <a:p>
                <a:pPr marL="457200" lvl="1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B01B31B7-960F-4C4E-9C33-E402644AC3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9054" y="1311676"/>
                <a:ext cx="11962946" cy="4234647"/>
              </a:xfrm>
              <a:blipFill>
                <a:blip r:embed="rId2"/>
                <a:stretch>
                  <a:fillRect l="-1172" b="-9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704F2924-FEBE-47F9-91A9-718D1E7822C0}"/>
              </a:ext>
            </a:extLst>
          </p:cNvPr>
          <p:cNvGrpSpPr/>
          <p:nvPr/>
        </p:nvGrpSpPr>
        <p:grpSpPr>
          <a:xfrm>
            <a:off x="79629" y="5835377"/>
            <a:ext cx="12032742" cy="963853"/>
            <a:chOff x="79629" y="5835377"/>
            <a:chExt cx="12032742" cy="9638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4371D3D-879E-4C2F-AF92-0C6095E6B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629" y="5869068"/>
              <a:ext cx="1065321" cy="891459"/>
            </a:xfrm>
            <a:prstGeom prst="rect">
              <a:avLst/>
            </a:prstGeom>
          </p:spPr>
        </p:pic>
        <p:pic>
          <p:nvPicPr>
            <p:cNvPr id="5" name="Picture 2" descr="Image result for osiris rex logo">
              <a:extLst>
                <a:ext uri="{FF2B5EF4-FFF2-40B4-BE49-F238E27FC236}">
                  <a16:creationId xmlns:a16="http://schemas.microsoft.com/office/drawing/2014/main" id="{83AAFA3B-8172-4014-B378-D73A20A593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425" y="5869068"/>
              <a:ext cx="1078946" cy="930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https://spacegrant.arizona.edu/sites/spacegrant.arizona.edu/files/about/logos/azsgc_logo_transparent_lg.png">
              <a:extLst>
                <a:ext uri="{FF2B5EF4-FFF2-40B4-BE49-F238E27FC236}">
                  <a16:creationId xmlns:a16="http://schemas.microsoft.com/office/drawing/2014/main" id="{1FF72965-4D73-4272-B03D-AC39401777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3041" r="-3001" b="17519"/>
            <a:stretch/>
          </p:blipFill>
          <p:spPr bwMode="auto">
            <a:xfrm>
              <a:off x="7451941" y="5898113"/>
              <a:ext cx="914400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s://spacegrant.arizona.edu/sites/spacegrant.arizona.edu/files/about/logos/nic_print3600x2993ppi.png">
              <a:extLst>
                <a:ext uri="{FF2B5EF4-FFF2-40B4-BE49-F238E27FC236}">
                  <a16:creationId xmlns:a16="http://schemas.microsoft.com/office/drawing/2014/main" id="{92C32544-972C-4BCC-9EDD-FD7A3B04C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739" y="5835377"/>
              <a:ext cx="1065321" cy="885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7522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4C18C-7821-4CD9-9B8D-533F774C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4F2924-FEBE-47F9-91A9-718D1E7822C0}"/>
              </a:ext>
            </a:extLst>
          </p:cNvPr>
          <p:cNvGrpSpPr/>
          <p:nvPr/>
        </p:nvGrpSpPr>
        <p:grpSpPr>
          <a:xfrm>
            <a:off x="79629" y="5835377"/>
            <a:ext cx="12032742" cy="963853"/>
            <a:chOff x="79629" y="5835377"/>
            <a:chExt cx="12032742" cy="9638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4371D3D-879E-4C2F-AF92-0C6095E6B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629" y="5869068"/>
              <a:ext cx="1065321" cy="891459"/>
            </a:xfrm>
            <a:prstGeom prst="rect">
              <a:avLst/>
            </a:prstGeom>
          </p:spPr>
        </p:pic>
        <p:pic>
          <p:nvPicPr>
            <p:cNvPr id="5" name="Picture 2" descr="Image result for osiris rex logo">
              <a:extLst>
                <a:ext uri="{FF2B5EF4-FFF2-40B4-BE49-F238E27FC236}">
                  <a16:creationId xmlns:a16="http://schemas.microsoft.com/office/drawing/2014/main" id="{83AAFA3B-8172-4014-B378-D73A20A593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425" y="5869068"/>
              <a:ext cx="1078946" cy="930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https://spacegrant.arizona.edu/sites/spacegrant.arizona.edu/files/about/logos/azsgc_logo_transparent_lg.png">
              <a:extLst>
                <a:ext uri="{FF2B5EF4-FFF2-40B4-BE49-F238E27FC236}">
                  <a16:creationId xmlns:a16="http://schemas.microsoft.com/office/drawing/2014/main" id="{1FF72965-4D73-4272-B03D-AC39401777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3041" r="-3001" b="17519"/>
            <a:stretch/>
          </p:blipFill>
          <p:spPr bwMode="auto">
            <a:xfrm>
              <a:off x="7451941" y="5898113"/>
              <a:ext cx="914400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s://spacegrant.arizona.edu/sites/spacegrant.arizona.edu/files/about/logos/nic_print3600x2993ppi.png">
              <a:extLst>
                <a:ext uri="{FF2B5EF4-FFF2-40B4-BE49-F238E27FC236}">
                  <a16:creationId xmlns:a16="http://schemas.microsoft.com/office/drawing/2014/main" id="{92C32544-972C-4BCC-9EDD-FD7A3B04C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739" y="5835377"/>
              <a:ext cx="1065321" cy="885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5773E6-CE51-47DD-B32F-88F849837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" y="1509204"/>
            <a:ext cx="11514042" cy="42346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3200" i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Special thanks to: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My mentor, Ellen Howell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PI of OSIRIS-</a:t>
            </a:r>
            <a:r>
              <a:rPr lang="en-US" sz="2800" dirty="0" err="1"/>
              <a:t>REx</a:t>
            </a:r>
            <a:r>
              <a:rPr lang="en-US" sz="2800" dirty="0"/>
              <a:t>, Dante Lauretta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NASA Space Grant Consortium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b="1" dirty="0"/>
              <a:t>Thank you</a:t>
            </a:r>
            <a:r>
              <a:rPr lang="en-US" sz="2800" dirty="0"/>
              <a:t> for your invaluable guidance and the opportunities that have played a critical role in shaping my path as a researcher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32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2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2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2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965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4C18C-7821-4CD9-9B8D-533F774C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Spectrum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B8FD8-5030-408F-962A-90F4314C0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480" y="1464816"/>
            <a:ext cx="11624130" cy="4279035"/>
          </a:xfrm>
        </p:spPr>
        <p:txBody>
          <a:bodyPr>
            <a:noAutofit/>
          </a:bodyPr>
          <a:lstStyle/>
          <a:p>
            <a:pPr>
              <a:lnSpc>
                <a:spcPct val="300000"/>
              </a:lnSpc>
              <a:buFont typeface="Wingdings" panose="05000000000000000000" pitchFamily="2" charset="2"/>
              <a:buChar char="§"/>
            </a:pPr>
            <a:r>
              <a:rPr lang="en-US" sz="3200" i="1" dirty="0"/>
              <a:t>Spectrum: </a:t>
            </a:r>
            <a:r>
              <a:rPr lang="en-US" sz="3200" dirty="0"/>
              <a:t>Light emitted over a range of wavelengths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When light reflects off an asteroid: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Specific wavelengths are absorbed, the rest are reflected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Can deduce the surface compounds from which wavelengths are absorbed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32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4F2924-FEBE-47F9-91A9-718D1E7822C0}"/>
              </a:ext>
            </a:extLst>
          </p:cNvPr>
          <p:cNvGrpSpPr/>
          <p:nvPr/>
        </p:nvGrpSpPr>
        <p:grpSpPr>
          <a:xfrm>
            <a:off x="79629" y="5835377"/>
            <a:ext cx="12032742" cy="963853"/>
            <a:chOff x="79629" y="5835377"/>
            <a:chExt cx="12032742" cy="9638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4371D3D-879E-4C2F-AF92-0C6095E6B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629" y="5869068"/>
              <a:ext cx="1065321" cy="891459"/>
            </a:xfrm>
            <a:prstGeom prst="rect">
              <a:avLst/>
            </a:prstGeom>
          </p:spPr>
        </p:pic>
        <p:pic>
          <p:nvPicPr>
            <p:cNvPr id="5" name="Picture 2" descr="Image result for osiris rex logo">
              <a:extLst>
                <a:ext uri="{FF2B5EF4-FFF2-40B4-BE49-F238E27FC236}">
                  <a16:creationId xmlns:a16="http://schemas.microsoft.com/office/drawing/2014/main" id="{83AAFA3B-8172-4014-B378-D73A20A593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425" y="5869068"/>
              <a:ext cx="1078946" cy="930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https://spacegrant.arizona.edu/sites/spacegrant.arizona.edu/files/about/logos/azsgc_logo_transparent_lg.png">
              <a:extLst>
                <a:ext uri="{FF2B5EF4-FFF2-40B4-BE49-F238E27FC236}">
                  <a16:creationId xmlns:a16="http://schemas.microsoft.com/office/drawing/2014/main" id="{1FF72965-4D73-4272-B03D-AC39401777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3041" r="-3001" b="17519"/>
            <a:stretch/>
          </p:blipFill>
          <p:spPr bwMode="auto">
            <a:xfrm>
              <a:off x="7451941" y="5898113"/>
              <a:ext cx="914400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s://spacegrant.arizona.edu/sites/spacegrant.arizona.edu/files/about/logos/nic_print3600x2993ppi.png">
              <a:extLst>
                <a:ext uri="{FF2B5EF4-FFF2-40B4-BE49-F238E27FC236}">
                  <a16:creationId xmlns:a16="http://schemas.microsoft.com/office/drawing/2014/main" id="{92C32544-972C-4BCC-9EDD-FD7A3B04C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739" y="5835377"/>
              <a:ext cx="1065321" cy="885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879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975"/>
    </mc:Choice>
    <mc:Fallback xmlns="">
      <p:transition spd="slow" advTm="7497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4C18C-7821-4CD9-9B8D-533F774C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Spectral Absorption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4F2924-FEBE-47F9-91A9-718D1E7822C0}"/>
              </a:ext>
            </a:extLst>
          </p:cNvPr>
          <p:cNvGrpSpPr/>
          <p:nvPr/>
        </p:nvGrpSpPr>
        <p:grpSpPr>
          <a:xfrm>
            <a:off x="79629" y="5835377"/>
            <a:ext cx="12032742" cy="963853"/>
            <a:chOff x="79629" y="5835377"/>
            <a:chExt cx="12032742" cy="9638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4371D3D-879E-4C2F-AF92-0C6095E6B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629" y="5869068"/>
              <a:ext cx="1065321" cy="891459"/>
            </a:xfrm>
            <a:prstGeom prst="rect">
              <a:avLst/>
            </a:prstGeom>
          </p:spPr>
        </p:pic>
        <p:pic>
          <p:nvPicPr>
            <p:cNvPr id="5" name="Picture 2" descr="Image result for osiris rex logo">
              <a:extLst>
                <a:ext uri="{FF2B5EF4-FFF2-40B4-BE49-F238E27FC236}">
                  <a16:creationId xmlns:a16="http://schemas.microsoft.com/office/drawing/2014/main" id="{83AAFA3B-8172-4014-B378-D73A20A593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425" y="5869068"/>
              <a:ext cx="1078946" cy="930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https://spacegrant.arizona.edu/sites/spacegrant.arizona.edu/files/about/logos/azsgc_logo_transparent_lg.png">
              <a:extLst>
                <a:ext uri="{FF2B5EF4-FFF2-40B4-BE49-F238E27FC236}">
                  <a16:creationId xmlns:a16="http://schemas.microsoft.com/office/drawing/2014/main" id="{1FF72965-4D73-4272-B03D-AC39401777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3041" r="-3001" b="17519"/>
            <a:stretch/>
          </p:blipFill>
          <p:spPr bwMode="auto">
            <a:xfrm>
              <a:off x="7451941" y="5898113"/>
              <a:ext cx="914400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s://spacegrant.arizona.edu/sites/spacegrant.arizona.edu/files/about/logos/nic_print3600x2993ppi.png">
              <a:extLst>
                <a:ext uri="{FF2B5EF4-FFF2-40B4-BE49-F238E27FC236}">
                  <a16:creationId xmlns:a16="http://schemas.microsoft.com/office/drawing/2014/main" id="{92C32544-972C-4BCC-9EDD-FD7A3B04C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739" y="5835377"/>
              <a:ext cx="1065321" cy="885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absorptionlines.jpg">
            <a:extLst>
              <a:ext uri="{FF2B5EF4-FFF2-40B4-BE49-F238E27FC236}">
                <a16:creationId xmlns:a16="http://schemas.microsoft.com/office/drawing/2014/main" id="{0C3517EC-9652-47CB-9D6D-00DA4D48A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8692"/>
            <a:ext cx="5478724" cy="146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arspectrum.jpg">
            <a:extLst>
              <a:ext uri="{FF2B5EF4-FFF2-40B4-BE49-F238E27FC236}">
                <a16:creationId xmlns:a16="http://schemas.microsoft.com/office/drawing/2014/main" id="{AF52350E-1D1F-4E29-A4AE-0FC0F2B3B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476" y="2147109"/>
            <a:ext cx="5622524" cy="358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F2FAC55-A38F-449A-A964-ADEA74F1C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4789258"/>
            <a:ext cx="5478724" cy="76347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i="1" dirty="0">
                <a:latin typeface="+mj-lt"/>
              </a:rPr>
              <a:t>Source: COSMOS – The SAO Encyclopedia of Astronomy</a:t>
            </a:r>
          </a:p>
        </p:txBody>
      </p:sp>
    </p:spTree>
    <p:extLst>
      <p:ext uri="{BB962C8B-B14F-4D97-AF65-F5344CB8AC3E}">
        <p14:creationId xmlns:p14="http://schemas.microsoft.com/office/powerpoint/2010/main" val="336430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975"/>
    </mc:Choice>
    <mc:Fallback xmlns="">
      <p:transition spd="slow" advTm="7497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4C18C-7821-4CD9-9B8D-533F774C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Observing Asteroids and Comets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4B8FD8-5030-408F-962A-90F4314C06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8480" y="1464816"/>
                <a:ext cx="11348922" cy="4279035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300000"/>
                  </a:lnSpc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Critical for understanding history of the solar system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sz="3200" i="1" dirty="0"/>
                  <a:t>Method:</a:t>
                </a:r>
                <a:r>
                  <a:rPr lang="en-US" sz="3200" dirty="0"/>
                  <a:t> Analyzing reflected sunlight</a:t>
                </a:r>
                <a:endParaRPr lang="en-US" sz="2800" dirty="0"/>
              </a:p>
              <a:p>
                <a:pPr marL="457200" lvl="1" indent="0" algn="ctr">
                  <a:lnSpc>
                    <a:spcPct val="200000"/>
                  </a:lnSpc>
                  <a:buNone/>
                </a:pPr>
                <a:r>
                  <a:rPr lang="en-US" sz="3200" dirty="0"/>
                  <a:t>Reflectance of the asteroid </a:t>
                </a:r>
                <a:r>
                  <a:rPr lang="en-US" sz="36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𝑟𝑒𝑓𝑙𝑒𝑐𝑡𝑒𝑑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𝑠𝑢𝑛𝑙𝑖𝑔h𝑡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𝑠𝑜𝑙𝑎𝑟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𝑠𝑝𝑒𝑐𝑡𝑟𝑢𝑚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4B8FD8-5030-408F-962A-90F4314C06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8480" y="1464816"/>
                <a:ext cx="11348922" cy="4279035"/>
              </a:xfrm>
              <a:blipFill>
                <a:blip r:embed="rId2"/>
                <a:stretch>
                  <a:fillRect l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704F2924-FEBE-47F9-91A9-718D1E7822C0}"/>
              </a:ext>
            </a:extLst>
          </p:cNvPr>
          <p:cNvGrpSpPr/>
          <p:nvPr/>
        </p:nvGrpSpPr>
        <p:grpSpPr>
          <a:xfrm>
            <a:off x="79629" y="5835377"/>
            <a:ext cx="12032742" cy="963853"/>
            <a:chOff x="79629" y="5835377"/>
            <a:chExt cx="12032742" cy="9638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4371D3D-879E-4C2F-AF92-0C6095E6B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629" y="5869068"/>
              <a:ext cx="1065321" cy="891459"/>
            </a:xfrm>
            <a:prstGeom prst="rect">
              <a:avLst/>
            </a:prstGeom>
          </p:spPr>
        </p:pic>
        <p:pic>
          <p:nvPicPr>
            <p:cNvPr id="5" name="Picture 2" descr="Image result for osiris rex logo">
              <a:extLst>
                <a:ext uri="{FF2B5EF4-FFF2-40B4-BE49-F238E27FC236}">
                  <a16:creationId xmlns:a16="http://schemas.microsoft.com/office/drawing/2014/main" id="{83AAFA3B-8172-4014-B378-D73A20A593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425" y="5869068"/>
              <a:ext cx="1078946" cy="930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https://spacegrant.arizona.edu/sites/spacegrant.arizona.edu/files/about/logos/azsgc_logo_transparent_lg.png">
              <a:extLst>
                <a:ext uri="{FF2B5EF4-FFF2-40B4-BE49-F238E27FC236}">
                  <a16:creationId xmlns:a16="http://schemas.microsoft.com/office/drawing/2014/main" id="{1FF72965-4D73-4272-B03D-AC39401777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3041" r="-3001" b="17519"/>
            <a:stretch/>
          </p:blipFill>
          <p:spPr bwMode="auto">
            <a:xfrm>
              <a:off x="7451941" y="5898113"/>
              <a:ext cx="914400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s://spacegrant.arizona.edu/sites/spacegrant.arizona.edu/files/about/logos/nic_print3600x2993ppi.png">
              <a:extLst>
                <a:ext uri="{FF2B5EF4-FFF2-40B4-BE49-F238E27FC236}">
                  <a16:creationId xmlns:a16="http://schemas.microsoft.com/office/drawing/2014/main" id="{92C32544-972C-4BCC-9EDD-FD7A3B04C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739" y="5835377"/>
              <a:ext cx="1065321" cy="885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950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975"/>
    </mc:Choice>
    <mc:Fallback xmlns="">
      <p:transition spd="slow" advTm="7497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4C18C-7821-4CD9-9B8D-533F774C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solar-like stars?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01B31B7-960F-4C4E-9C33-E402644AC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703" y="2148397"/>
            <a:ext cx="11348922" cy="42790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Calibration star must be:</a:t>
            </a:r>
          </a:p>
          <a:p>
            <a:pPr lvl="2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Close in the sky to studied object at time of observation</a:t>
            </a:r>
          </a:p>
          <a:p>
            <a:pPr lvl="2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Spectrally similar to the Sun </a:t>
            </a:r>
            <a:endParaRPr lang="en-US" sz="3200" dirty="0"/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Rapidly-changing atmosphere impacts infrared spectra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2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2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2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2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4F2924-FEBE-47F9-91A9-718D1E7822C0}"/>
              </a:ext>
            </a:extLst>
          </p:cNvPr>
          <p:cNvGrpSpPr/>
          <p:nvPr/>
        </p:nvGrpSpPr>
        <p:grpSpPr>
          <a:xfrm>
            <a:off x="79629" y="5835377"/>
            <a:ext cx="12032742" cy="963853"/>
            <a:chOff x="79629" y="5835377"/>
            <a:chExt cx="12032742" cy="9638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4371D3D-879E-4C2F-AF92-0C6095E6B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629" y="5869068"/>
              <a:ext cx="1065321" cy="891459"/>
            </a:xfrm>
            <a:prstGeom prst="rect">
              <a:avLst/>
            </a:prstGeom>
          </p:spPr>
        </p:pic>
        <p:pic>
          <p:nvPicPr>
            <p:cNvPr id="5" name="Picture 2" descr="Image result for osiris rex logo">
              <a:extLst>
                <a:ext uri="{FF2B5EF4-FFF2-40B4-BE49-F238E27FC236}">
                  <a16:creationId xmlns:a16="http://schemas.microsoft.com/office/drawing/2014/main" id="{83AAFA3B-8172-4014-B378-D73A20A593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425" y="5869068"/>
              <a:ext cx="1078946" cy="930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https://spacegrant.arizona.edu/sites/spacegrant.arizona.edu/files/about/logos/azsgc_logo_transparent_lg.png">
              <a:extLst>
                <a:ext uri="{FF2B5EF4-FFF2-40B4-BE49-F238E27FC236}">
                  <a16:creationId xmlns:a16="http://schemas.microsoft.com/office/drawing/2014/main" id="{1FF72965-4D73-4272-B03D-AC39401777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3041" r="-3001" b="17519"/>
            <a:stretch/>
          </p:blipFill>
          <p:spPr bwMode="auto">
            <a:xfrm>
              <a:off x="7451941" y="5898113"/>
              <a:ext cx="914400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s://spacegrant.arizona.edu/sites/spacegrant.arizona.edu/files/about/logos/nic_print3600x2993ppi.png">
              <a:extLst>
                <a:ext uri="{FF2B5EF4-FFF2-40B4-BE49-F238E27FC236}">
                  <a16:creationId xmlns:a16="http://schemas.microsoft.com/office/drawing/2014/main" id="{92C32544-972C-4BCC-9EDD-FD7A3B04C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739" y="5835377"/>
              <a:ext cx="1065321" cy="885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010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83"/>
    </mc:Choice>
    <mc:Fallback xmlns="">
      <p:transition spd="slow" advTm="3818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4C18C-7821-4CD9-9B8D-533F774C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Observing Strategy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01B31B7-960F-4C4E-9C33-E402644AC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480" y="1509204"/>
            <a:ext cx="11348922" cy="42346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3200" i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Collect spectral data on calibration star near asteroid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Know several reliable (stable) solar analog stars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Must be within a certain brightness and close to asteroid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dirty="0"/>
              <a:t>High speed and spatial scatter of near-earth asteroids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200" dirty="0"/>
              <a:t>Demand for a wide range of calibration stars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i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32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2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2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2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2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4F2924-FEBE-47F9-91A9-718D1E7822C0}"/>
              </a:ext>
            </a:extLst>
          </p:cNvPr>
          <p:cNvGrpSpPr/>
          <p:nvPr/>
        </p:nvGrpSpPr>
        <p:grpSpPr>
          <a:xfrm>
            <a:off x="79629" y="5835377"/>
            <a:ext cx="12032742" cy="963853"/>
            <a:chOff x="79629" y="5835377"/>
            <a:chExt cx="12032742" cy="9638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4371D3D-879E-4C2F-AF92-0C6095E6B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629" y="5869068"/>
              <a:ext cx="1065321" cy="891459"/>
            </a:xfrm>
            <a:prstGeom prst="rect">
              <a:avLst/>
            </a:prstGeom>
          </p:spPr>
        </p:pic>
        <p:pic>
          <p:nvPicPr>
            <p:cNvPr id="5" name="Picture 2" descr="Image result for osiris rex logo">
              <a:extLst>
                <a:ext uri="{FF2B5EF4-FFF2-40B4-BE49-F238E27FC236}">
                  <a16:creationId xmlns:a16="http://schemas.microsoft.com/office/drawing/2014/main" id="{83AAFA3B-8172-4014-B378-D73A20A593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425" y="5869068"/>
              <a:ext cx="1078946" cy="930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https://spacegrant.arizona.edu/sites/spacegrant.arizona.edu/files/about/logos/azsgc_logo_transparent_lg.png">
              <a:extLst>
                <a:ext uri="{FF2B5EF4-FFF2-40B4-BE49-F238E27FC236}">
                  <a16:creationId xmlns:a16="http://schemas.microsoft.com/office/drawing/2014/main" id="{1FF72965-4D73-4272-B03D-AC39401777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3041" r="-3001" b="17519"/>
            <a:stretch/>
          </p:blipFill>
          <p:spPr bwMode="auto">
            <a:xfrm>
              <a:off x="7451941" y="5898113"/>
              <a:ext cx="914400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s://spacegrant.arizona.edu/sites/spacegrant.arizona.edu/files/about/logos/nic_print3600x2993ppi.png">
              <a:extLst>
                <a:ext uri="{FF2B5EF4-FFF2-40B4-BE49-F238E27FC236}">
                  <a16:creationId xmlns:a16="http://schemas.microsoft.com/office/drawing/2014/main" id="{92C32544-972C-4BCC-9EDD-FD7A3B04C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739" y="5835377"/>
              <a:ext cx="1065321" cy="885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Arrow: Down 2">
            <a:extLst>
              <a:ext uri="{FF2B5EF4-FFF2-40B4-BE49-F238E27FC236}">
                <a16:creationId xmlns:a16="http://schemas.microsoft.com/office/drawing/2014/main" id="{EE062F3E-70A0-4522-BF58-4D28F0BCD0B2}"/>
              </a:ext>
            </a:extLst>
          </p:cNvPr>
          <p:cNvSpPr/>
          <p:nvPr/>
        </p:nvSpPr>
        <p:spPr>
          <a:xfrm>
            <a:off x="5887375" y="4809100"/>
            <a:ext cx="417250" cy="429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9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65"/>
    </mc:Choice>
    <mc:Fallback xmlns="">
      <p:transition spd="slow" advTm="2436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C589D-C373-4413-B7EB-DA4D39AB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and After Calibration</a:t>
            </a:r>
          </a:p>
        </p:txBody>
      </p:sp>
      <p:pic>
        <p:nvPicPr>
          <p:cNvPr id="1034" name="Picture 10" descr="https://lh5.googleusercontent.com/qVd4r1_5E6X7xygKUvCpwDOX5rhUHv8jDHaPSlRiQiVGX9eFLBcfBpImN4YrK9m_6Agzx8NNAfdcjRi2jvAcKTEiNOGhizJgfY2p5UzXQPp8ucXy-xF8AD3eXdoRDl9pNva8VyVS">
            <a:extLst>
              <a:ext uri="{FF2B5EF4-FFF2-40B4-BE49-F238E27FC236}">
                <a16:creationId xmlns:a16="http://schemas.microsoft.com/office/drawing/2014/main" id="{F7CC5E48-90CF-4C59-AAA4-BDFF20E48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9778" r="3333" b="1334"/>
          <a:stretch/>
        </p:blipFill>
        <p:spPr bwMode="auto">
          <a:xfrm>
            <a:off x="102804" y="2284496"/>
            <a:ext cx="5886173" cy="420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CD8B54-743A-419A-9C51-25C3D11F6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335" y="2585621"/>
            <a:ext cx="2674670" cy="725749"/>
          </a:xfrm>
          <a:prstGeom prst="rect">
            <a:avLst/>
          </a:prstGeom>
        </p:spPr>
      </p:pic>
      <p:pic>
        <p:nvPicPr>
          <p:cNvPr id="1036" name="Picture 12" descr="https://lh6.googleusercontent.com/PlCkx_0k91TyQia1Q9Twq07B8WC6Fy3WFYNOioOtKAIGI8GjEFNdHQuRNeIV22-iwM4nbxOfGv7z3FBJnBS19Cgnm2UHW_mY9kLzQFxfP9tNOJekZqrraAflVLhFke-x_bdhj86M">
            <a:extLst>
              <a:ext uri="{FF2B5EF4-FFF2-40B4-BE49-F238E27FC236}">
                <a16:creationId xmlns:a16="http://schemas.microsoft.com/office/drawing/2014/main" id="{C5FB36DB-5CC0-4338-94F4-7D2E42A416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" t="9599" r="3845" b="1903"/>
          <a:stretch/>
        </p:blipFill>
        <p:spPr bwMode="auto">
          <a:xfrm>
            <a:off x="6095999" y="2275618"/>
            <a:ext cx="5886172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ADF2AE-3C41-4027-8407-F87DE3727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2064" y="2585622"/>
            <a:ext cx="2598153" cy="38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0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91"/>
    </mc:Choice>
    <mc:Fallback xmlns="">
      <p:transition spd="slow" advTm="2429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4C18C-7821-4CD9-9B8D-533F774C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Methodology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01B31B7-960F-4C4E-9C33-E402644AC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479" y="1509204"/>
            <a:ext cx="11733891" cy="42346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3200" i="1" dirty="0"/>
          </a:p>
          <a:p>
            <a:pPr>
              <a:lnSpc>
                <a:spcPct val="100000"/>
              </a:lnSpc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3200" i="1" dirty="0"/>
              <a:t>Primary Objective: </a:t>
            </a:r>
            <a:r>
              <a:rPr lang="en-US" sz="3200" dirty="0"/>
              <a:t>Compile a list of reliable solar-analog stars spanning the sky</a:t>
            </a:r>
            <a:endParaRPr lang="en-US" sz="3200" i="1" dirty="0"/>
          </a:p>
          <a:p>
            <a:pPr>
              <a:lnSpc>
                <a:spcPct val="100000"/>
              </a:lnSpc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Verify that trusted solar analogs are consistent to each other</a:t>
            </a:r>
          </a:p>
          <a:p>
            <a:pPr>
              <a:lnSpc>
                <a:spcPct val="100000"/>
              </a:lnSpc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Compare potential candidates to trusted solar analogs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32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2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2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2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2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4F2924-FEBE-47F9-91A9-718D1E7822C0}"/>
              </a:ext>
            </a:extLst>
          </p:cNvPr>
          <p:cNvGrpSpPr/>
          <p:nvPr/>
        </p:nvGrpSpPr>
        <p:grpSpPr>
          <a:xfrm>
            <a:off x="79629" y="5835377"/>
            <a:ext cx="12032742" cy="963853"/>
            <a:chOff x="79629" y="5835377"/>
            <a:chExt cx="12032742" cy="9638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4371D3D-879E-4C2F-AF92-0C6095E6B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629" y="5869068"/>
              <a:ext cx="1065321" cy="891459"/>
            </a:xfrm>
            <a:prstGeom prst="rect">
              <a:avLst/>
            </a:prstGeom>
          </p:spPr>
        </p:pic>
        <p:pic>
          <p:nvPicPr>
            <p:cNvPr id="5" name="Picture 2" descr="Image result for osiris rex logo">
              <a:extLst>
                <a:ext uri="{FF2B5EF4-FFF2-40B4-BE49-F238E27FC236}">
                  <a16:creationId xmlns:a16="http://schemas.microsoft.com/office/drawing/2014/main" id="{83AAFA3B-8172-4014-B378-D73A20A593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425" y="5869068"/>
              <a:ext cx="1078946" cy="930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https://spacegrant.arizona.edu/sites/spacegrant.arizona.edu/files/about/logos/azsgc_logo_transparent_lg.png">
              <a:extLst>
                <a:ext uri="{FF2B5EF4-FFF2-40B4-BE49-F238E27FC236}">
                  <a16:creationId xmlns:a16="http://schemas.microsoft.com/office/drawing/2014/main" id="{1FF72965-4D73-4272-B03D-AC39401777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3041" r="-3001" b="17519"/>
            <a:stretch/>
          </p:blipFill>
          <p:spPr bwMode="auto">
            <a:xfrm>
              <a:off x="7451941" y="5898113"/>
              <a:ext cx="914400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s://spacegrant.arizona.edu/sites/spacegrant.arizona.edu/files/about/logos/nic_print3600x2993ppi.png">
              <a:extLst>
                <a:ext uri="{FF2B5EF4-FFF2-40B4-BE49-F238E27FC236}">
                  <a16:creationId xmlns:a16="http://schemas.microsoft.com/office/drawing/2014/main" id="{92C32544-972C-4BCC-9EDD-FD7A3B04C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739" y="5835377"/>
              <a:ext cx="1065321" cy="885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3458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A9E831-8617-4847-97E7-E2E617CEB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8" y="2588510"/>
            <a:ext cx="5859525" cy="414409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B814C38-967F-4C02-9410-E944EA6C6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Figures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1A0CC4-4B78-44DF-A798-90058D343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66" y="1367162"/>
            <a:ext cx="11348922" cy="193533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3200" i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	     </a:t>
            </a:r>
            <a:r>
              <a:rPr lang="en-US" sz="2800" dirty="0"/>
              <a:t>Excellent Analog</a:t>
            </a:r>
            <a:r>
              <a:rPr lang="en-US" sz="3200" dirty="0"/>
              <a:t>		                 </a:t>
            </a:r>
            <a:r>
              <a:rPr lang="en-US" sz="2800" dirty="0"/>
              <a:t> Very Poor Analog  </a:t>
            </a:r>
            <a:r>
              <a:rPr lang="en-US" sz="3200" dirty="0"/>
              <a:t>		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i="1" dirty="0"/>
          </a:p>
          <a:p>
            <a:pPr marL="0" indent="0">
              <a:lnSpc>
                <a:spcPct val="100000"/>
              </a:lnSpc>
              <a:buNone/>
            </a:pPr>
            <a:endParaRPr lang="en-US" sz="32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2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2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2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2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A8E9AE-7874-4114-A01D-FCD1DC41F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009" y="2588510"/>
            <a:ext cx="5786273" cy="414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1281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</TotalTime>
  <Words>292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Cambria Math</vt:lpstr>
      <vt:lpstr>Trebuchet MS</vt:lpstr>
      <vt:lpstr>Trebuchet MS (Body)</vt:lpstr>
      <vt:lpstr>Wingdings</vt:lpstr>
      <vt:lpstr>Berlin</vt:lpstr>
      <vt:lpstr>Spectral Analysis of Solar-type Stars</vt:lpstr>
      <vt:lpstr>Absorption Spectrum Overview</vt:lpstr>
      <vt:lpstr>Visualizing Spectral Absorption</vt:lpstr>
      <vt:lpstr>Observing Asteroids and Comets</vt:lpstr>
      <vt:lpstr>Why use solar-like stars?</vt:lpstr>
      <vt:lpstr>Observing Strategy</vt:lpstr>
      <vt:lpstr>Before and After Calibration</vt:lpstr>
      <vt:lpstr>Research Methodology</vt:lpstr>
      <vt:lpstr>Example Figures</vt:lpstr>
      <vt:lpstr>Current Findings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Spectral Analysis of Solar-type Stars</dc:title>
  <dc:creator>Collin Lewin</dc:creator>
  <cp:lastModifiedBy>Collin Lewin</cp:lastModifiedBy>
  <cp:revision>61</cp:revision>
  <dcterms:created xsi:type="dcterms:W3CDTF">2018-03-22T13:34:00Z</dcterms:created>
  <dcterms:modified xsi:type="dcterms:W3CDTF">2018-03-31T05:27:19Z</dcterms:modified>
</cp:coreProperties>
</file>